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_rels/presentation.xml.rels" ContentType="application/vnd.openxmlformats-package.relationships+xml"/>
  <Override PartName="/ppt/media/image10.png" ContentType="image/png"/>
  <Override PartName="/ppt/media/image14.png" ContentType="image/png"/>
  <Override PartName="/ppt/media/image9.png" ContentType="image/png"/>
  <Override PartName="/ppt/media/image1.png" ContentType="image/png"/>
  <Override PartName="/ppt/media/image2.png" ContentType="image/png"/>
  <Override PartName="/ppt/media/image3.png" ContentType="image/png"/>
  <Override PartName="/ppt/media/image4.png" ContentType="image/png"/>
  <Override PartName="/ppt/media/image6.png" ContentType="image/png"/>
  <Override PartName="/ppt/media/image11.png" ContentType="image/png"/>
  <Override PartName="/ppt/media/image7.png" ContentType="image/png"/>
  <Override PartName="/ppt/media/image12.png" ContentType="image/png"/>
  <Override PartName="/ppt/media/image5.gif" ContentType="image/gif"/>
  <Override PartName="/ppt/media/image8.png" ContentType="image/png"/>
  <Override PartName="/ppt/media/image13.png" ContentType="image/png"/>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s/slide1.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
</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gif>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9"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8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83"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8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8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8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90"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92"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9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9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96"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9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9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0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0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0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0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05"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10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08"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10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11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111"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11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11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18"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2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22"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2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5"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2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31"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3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3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3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3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4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42"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4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44"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14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47"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14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14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150"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15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15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913680" y="609480"/>
            <a:ext cx="10352880" cy="1256760"/>
          </a:xfrm>
          <a:prstGeom prst="rect">
            <a:avLst/>
          </a:prstGeom>
        </p:spPr>
        <p:txBody>
          <a:bodyPr lIns="0" rIns="0" tIns="0" bIns="0" anchor="ctr">
            <a:noAutofit/>
          </a:bodyPr>
          <a:p>
            <a:r>
              <a:rPr b="0" lang="en-IN" sz="1800" spc="-1" strike="noStrike">
                <a:latin typeface="Arial"/>
              </a:rPr>
              <a:t>C</a:t>
            </a:r>
            <a:r>
              <a:rPr b="0" lang="en-IN" sz="1800" spc="-1" strike="noStrike">
                <a:latin typeface="Arial"/>
              </a:rPr>
              <a:t>l</a:t>
            </a:r>
            <a:r>
              <a:rPr b="0" lang="en-IN" sz="1800" spc="-1" strike="noStrike">
                <a:latin typeface="Arial"/>
              </a:rPr>
              <a:t>i</a:t>
            </a:r>
            <a:r>
              <a:rPr b="0" lang="en-IN" sz="1800" spc="-1" strike="noStrike">
                <a:latin typeface="Arial"/>
              </a:rPr>
              <a:t>c</a:t>
            </a:r>
            <a:r>
              <a:rPr b="0" lang="en-IN" sz="1800" spc="-1" strike="noStrike">
                <a:latin typeface="Arial"/>
              </a:rPr>
              <a:t>k</a:t>
            </a:r>
            <a:r>
              <a:rPr b="0" lang="en-IN" sz="1800" spc="-1" strike="noStrike">
                <a:latin typeface="Arial"/>
              </a:rPr>
              <a:t> </a:t>
            </a:r>
            <a:r>
              <a:rPr b="0" lang="en-IN" sz="1800" spc="-1" strike="noStrike">
                <a:latin typeface="Arial"/>
              </a:rPr>
              <a:t>t</a:t>
            </a:r>
            <a:r>
              <a:rPr b="0" lang="en-IN" sz="1800" spc="-1" strike="noStrike">
                <a:latin typeface="Arial"/>
              </a:rPr>
              <a:t>o</a:t>
            </a:r>
            <a:r>
              <a:rPr b="0" lang="en-IN" sz="1800" spc="-1" strike="noStrike">
                <a:latin typeface="Arial"/>
              </a:rPr>
              <a:t> </a:t>
            </a:r>
            <a:r>
              <a:rPr b="0" lang="en-IN" sz="1800" spc="-1" strike="noStrike">
                <a:latin typeface="Arial"/>
              </a:rPr>
              <a:t>e</a:t>
            </a:r>
            <a:r>
              <a:rPr b="0" lang="en-IN" sz="1800" spc="-1" strike="noStrike">
                <a:latin typeface="Arial"/>
              </a:rPr>
              <a:t>d</a:t>
            </a:r>
            <a:r>
              <a:rPr b="0" lang="en-IN" sz="1800" spc="-1" strike="noStrike">
                <a:latin typeface="Arial"/>
              </a:rPr>
              <a:t>i</a:t>
            </a:r>
            <a:r>
              <a:rPr b="0" lang="en-IN" sz="1800" spc="-1" strike="noStrike">
                <a:latin typeface="Arial"/>
              </a:rPr>
              <a:t>t </a:t>
            </a:r>
            <a:r>
              <a:rPr b="0" lang="en-IN" sz="1800" spc="-1" strike="noStrike">
                <a:latin typeface="Arial"/>
              </a:rPr>
              <a:t>t</a:t>
            </a:r>
            <a:r>
              <a:rPr b="0" lang="en-IN" sz="1800" spc="-1" strike="noStrike">
                <a:latin typeface="Arial"/>
              </a:rPr>
              <a:t>h</a:t>
            </a:r>
            <a:r>
              <a:rPr b="0" lang="en-IN" sz="1800" spc="-1" strike="noStrike">
                <a:latin typeface="Arial"/>
              </a:rPr>
              <a:t>e</a:t>
            </a:r>
            <a:r>
              <a:rPr b="0" lang="en-IN" sz="1800" spc="-1" strike="noStrike">
                <a:latin typeface="Arial"/>
              </a:rPr>
              <a:t> </a:t>
            </a:r>
            <a:r>
              <a:rPr b="0" lang="en-IN" sz="1800" spc="-1" strike="noStrike">
                <a:latin typeface="Arial"/>
              </a:rPr>
              <a:t>t</a:t>
            </a:r>
            <a:r>
              <a:rPr b="0" lang="en-IN" sz="1800" spc="-1" strike="noStrike">
                <a:latin typeface="Arial"/>
              </a:rPr>
              <a:t>i</a:t>
            </a:r>
            <a:r>
              <a:rPr b="0" lang="en-IN" sz="1800" spc="-1" strike="noStrike">
                <a:latin typeface="Arial"/>
              </a:rPr>
              <a:t>t</a:t>
            </a:r>
            <a:r>
              <a:rPr b="0" lang="en-IN" sz="1800" spc="-1" strike="noStrike">
                <a:latin typeface="Arial"/>
              </a:rPr>
              <a:t>l</a:t>
            </a:r>
            <a:r>
              <a:rPr b="0" lang="en-IN" sz="1800" spc="-1" strike="noStrike">
                <a:latin typeface="Arial"/>
              </a:rPr>
              <a:t>e</a:t>
            </a:r>
            <a:r>
              <a:rPr b="0" lang="en-IN" sz="1800" spc="-1" strike="noStrike">
                <a:latin typeface="Arial"/>
              </a:rPr>
              <a:t> </a:t>
            </a:r>
            <a:r>
              <a:rPr b="0" lang="en-IN" sz="1800" spc="-1" strike="noStrike">
                <a:latin typeface="Arial"/>
              </a:rPr>
              <a:t>t</a:t>
            </a:r>
            <a:r>
              <a:rPr b="0" lang="en-IN" sz="1800" spc="-1" strike="noStrike">
                <a:latin typeface="Arial"/>
              </a:rPr>
              <a:t>e</a:t>
            </a:r>
            <a:r>
              <a:rPr b="0" lang="en-IN" sz="1800" spc="-1" strike="noStrike">
                <a:latin typeface="Arial"/>
              </a:rPr>
              <a:t>x</a:t>
            </a:r>
            <a:r>
              <a:rPr b="0" lang="en-IN" sz="1800" spc="-1" strike="noStrike">
                <a:latin typeface="Arial"/>
              </a:rPr>
              <a:t>t </a:t>
            </a:r>
            <a:r>
              <a:rPr b="0" lang="en-IN" sz="1800" spc="-1" strike="noStrike">
                <a:latin typeface="Arial"/>
              </a:rPr>
              <a:t>f</a:t>
            </a:r>
            <a:r>
              <a:rPr b="0" lang="en-IN" sz="1800" spc="-1" strike="noStrike">
                <a:latin typeface="Arial"/>
              </a:rPr>
              <a:t>o</a:t>
            </a:r>
            <a:r>
              <a:rPr b="0" lang="en-IN" sz="1800" spc="-1" strike="noStrike">
                <a:latin typeface="Arial"/>
              </a:rPr>
              <a:t>r</a:t>
            </a:r>
            <a:r>
              <a:rPr b="0" lang="en-IN" sz="1800" spc="-1" strike="noStrike">
                <a:latin typeface="Arial"/>
              </a:rPr>
              <a:t>m</a:t>
            </a:r>
            <a:r>
              <a:rPr b="0" lang="en-IN" sz="1800" spc="-1" strike="noStrike">
                <a:latin typeface="Arial"/>
              </a:rPr>
              <a:t>a</a:t>
            </a:r>
            <a:r>
              <a:rPr b="0" lang="en-IN" sz="1800" spc="-1" strike="noStrike">
                <a:latin typeface="Arial"/>
              </a:rPr>
              <a:t>t</a:t>
            </a:r>
            <a:endParaRPr b="0" lang="en-IN" sz="1800" spc="-1" strike="noStrike">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ffffff"/>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ffffff"/>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ffffff"/>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ffffff"/>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ffffff"/>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ffffff"/>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ffffff"/>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ffffff"/>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ffffff"/>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ffffff"/>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ffffff"/>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ffffff"/>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77"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ffffff"/>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ffffff"/>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ffffff"/>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ffffff"/>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ffffff"/>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ffffff"/>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114" name="PlaceHolder 1"/>
          <p:cNvSpPr>
            <a:spLocks noGrp="1"/>
          </p:cNvSpPr>
          <p:nvPr>
            <p:ph type="title"/>
          </p:nvPr>
        </p:nvSpPr>
        <p:spPr>
          <a:xfrm>
            <a:off x="913680" y="609480"/>
            <a:ext cx="10352880" cy="1256760"/>
          </a:xfrm>
          <a:prstGeom prst="rect">
            <a:avLst/>
          </a:prstGeom>
        </p:spPr>
        <p:txBody>
          <a:bodyPr lIns="0" rIns="0" tIns="0" bIns="0" anchor="ctr">
            <a:noAutofit/>
          </a:bodyPr>
          <a:p>
            <a:r>
              <a:rPr b="0" lang="en-IN" sz="1800" spc="-1" strike="noStrike">
                <a:latin typeface="Arial"/>
              </a:rPr>
              <a:t>Click to edit the title text format</a:t>
            </a:r>
            <a:endParaRPr b="0" lang="en-IN" sz="1800" spc="-1" strike="noStrike">
              <a:latin typeface="Arial"/>
            </a:endParaRPr>
          </a:p>
        </p:txBody>
      </p:sp>
      <p:sp>
        <p:nvSpPr>
          <p:cNvPr id="115" name="PlaceHolder 2"/>
          <p:cNvSpPr>
            <a:spLocks noGrp="1"/>
          </p:cNvSpPr>
          <p:nvPr>
            <p:ph type="body"/>
          </p:nvPr>
        </p:nvSpPr>
        <p:spPr>
          <a:xfrm>
            <a:off x="913680" y="2076480"/>
            <a:ext cx="5051880" cy="371412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1800" spc="-1" strike="noStrike">
                <a:latin typeface="Arial"/>
              </a:rPr>
              <a:t>Click to edit the outline text format</a:t>
            </a:r>
            <a:endParaRPr b="0" lang="en-IN" sz="1800" spc="-1" strike="noStrike">
              <a:latin typeface="Arial"/>
            </a:endParaRPr>
          </a:p>
          <a:p>
            <a:pPr lvl="1" marL="864000" indent="-324000">
              <a:spcBef>
                <a:spcPts val="1134"/>
              </a:spcBef>
              <a:buClr>
                <a:srgbClr val="ffffff"/>
              </a:buClr>
              <a:buSzPct val="75000"/>
              <a:buFont typeface="Symbol" charset="2"/>
              <a:buChar char=""/>
            </a:pPr>
            <a:r>
              <a:rPr b="0" lang="en-IN" sz="1800" spc="-1" strike="noStrike">
                <a:latin typeface="Arial"/>
              </a:rPr>
              <a:t>Second Outline Level</a:t>
            </a:r>
            <a:endParaRPr b="0" lang="en-IN" sz="1800" spc="-1" strike="noStrike">
              <a:latin typeface="Arial"/>
            </a:endParaRPr>
          </a:p>
          <a:p>
            <a:pPr lvl="2" marL="1296000" indent="-288000">
              <a:spcBef>
                <a:spcPts val="850"/>
              </a:spcBef>
              <a:buClr>
                <a:srgbClr val="ffffff"/>
              </a:buClr>
              <a:buSzPct val="45000"/>
              <a:buFont typeface="Wingdings" charset="2"/>
              <a:buChar char=""/>
            </a:pPr>
            <a:r>
              <a:rPr b="0" lang="en-IN" sz="1800" spc="-1" strike="noStrike">
                <a:latin typeface="Arial"/>
              </a:rPr>
              <a:t>Third Outline Level</a:t>
            </a:r>
            <a:endParaRPr b="0" lang="en-IN" sz="1800" spc="-1" strike="noStrike">
              <a:latin typeface="Arial"/>
            </a:endParaRPr>
          </a:p>
          <a:p>
            <a:pPr lvl="3" marL="1728000" indent="-216000">
              <a:spcBef>
                <a:spcPts val="567"/>
              </a:spcBef>
              <a:buClr>
                <a:srgbClr val="ffffff"/>
              </a:buClr>
              <a:buSzPct val="75000"/>
              <a:buFont typeface="Symbol" charset="2"/>
              <a:buChar char=""/>
            </a:pPr>
            <a:r>
              <a:rPr b="0" lang="en-IN" sz="1800" spc="-1" strike="noStrike">
                <a:latin typeface="Arial"/>
              </a:rPr>
              <a:t>Fourth Outline Level</a:t>
            </a:r>
            <a:endParaRPr b="0" lang="en-IN" sz="1800" spc="-1" strike="noStrike">
              <a:latin typeface="Arial"/>
            </a:endParaRPr>
          </a:p>
          <a:p>
            <a:pPr lvl="4" marL="2160000" indent="-216000">
              <a:spcBef>
                <a:spcPts val="283"/>
              </a:spcBef>
              <a:buClr>
                <a:srgbClr val="ffffff"/>
              </a:buClr>
              <a:buSzPct val="45000"/>
              <a:buFont typeface="Wingdings" charset="2"/>
              <a:buChar char=""/>
            </a:pPr>
            <a:r>
              <a:rPr b="0" lang="en-IN" sz="1800" spc="-1" strike="noStrike">
                <a:latin typeface="Arial"/>
              </a:rPr>
              <a:t>Fifth Outline Level</a:t>
            </a:r>
            <a:endParaRPr b="0" lang="en-IN" sz="1800" spc="-1" strike="noStrike">
              <a:latin typeface="Arial"/>
            </a:endParaRPr>
          </a:p>
          <a:p>
            <a:pPr lvl="5" marL="2592000" indent="-216000">
              <a:spcBef>
                <a:spcPts val="283"/>
              </a:spcBef>
              <a:buClr>
                <a:srgbClr val="ffffff"/>
              </a:buClr>
              <a:buSzPct val="45000"/>
              <a:buFont typeface="Wingdings" charset="2"/>
              <a:buChar char=""/>
            </a:pPr>
            <a:r>
              <a:rPr b="0" lang="en-IN" sz="1800" spc="-1" strike="noStrike">
                <a:latin typeface="Arial"/>
              </a:rPr>
              <a:t>Sixth Outline Level</a:t>
            </a:r>
            <a:endParaRPr b="0" lang="en-IN" sz="1800" spc="-1" strike="noStrike">
              <a:latin typeface="Arial"/>
            </a:endParaRPr>
          </a:p>
          <a:p>
            <a:pPr lvl="6" marL="3024000" indent="-216000">
              <a:spcBef>
                <a:spcPts val="283"/>
              </a:spcBef>
              <a:buClr>
                <a:srgbClr val="ffffff"/>
              </a:buClr>
              <a:buSzPct val="45000"/>
              <a:buFont typeface="Wingdings" charset="2"/>
              <a:buChar char=""/>
            </a:pPr>
            <a:r>
              <a:rPr b="0" lang="en-IN" sz="1800" spc="-1" strike="noStrike">
                <a:latin typeface="Arial"/>
              </a:rPr>
              <a:t>Seventh Outline Level</a:t>
            </a:r>
            <a:endParaRPr b="0" lang="en-IN" sz="1800" spc="-1" strike="noStrike">
              <a:latin typeface="Arial"/>
            </a:endParaRPr>
          </a:p>
        </p:txBody>
      </p:sp>
      <p:sp>
        <p:nvSpPr>
          <p:cNvPr id="116" name="PlaceHolder 3"/>
          <p:cNvSpPr>
            <a:spLocks noGrp="1"/>
          </p:cNvSpPr>
          <p:nvPr>
            <p:ph type="body"/>
          </p:nvPr>
        </p:nvSpPr>
        <p:spPr>
          <a:xfrm>
            <a:off x="6219000" y="2076480"/>
            <a:ext cx="5051880" cy="371412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1800" spc="-1" strike="noStrike">
                <a:latin typeface="Arial"/>
              </a:rPr>
              <a:t>Click to edit the outline text format</a:t>
            </a:r>
            <a:endParaRPr b="0" lang="en-IN" sz="1800" spc="-1" strike="noStrike">
              <a:latin typeface="Arial"/>
            </a:endParaRPr>
          </a:p>
          <a:p>
            <a:pPr lvl="1" marL="864000" indent="-324000">
              <a:spcBef>
                <a:spcPts val="1134"/>
              </a:spcBef>
              <a:buClr>
                <a:srgbClr val="ffffff"/>
              </a:buClr>
              <a:buSzPct val="75000"/>
              <a:buFont typeface="Symbol" charset="2"/>
              <a:buChar char=""/>
            </a:pPr>
            <a:r>
              <a:rPr b="0" lang="en-IN" sz="1800" spc="-1" strike="noStrike">
                <a:latin typeface="Arial"/>
              </a:rPr>
              <a:t>Second Outline Level</a:t>
            </a:r>
            <a:endParaRPr b="0" lang="en-IN" sz="1800" spc="-1" strike="noStrike">
              <a:latin typeface="Arial"/>
            </a:endParaRPr>
          </a:p>
          <a:p>
            <a:pPr lvl="2" marL="1296000" indent="-288000">
              <a:spcBef>
                <a:spcPts val="850"/>
              </a:spcBef>
              <a:buClr>
                <a:srgbClr val="ffffff"/>
              </a:buClr>
              <a:buSzPct val="45000"/>
              <a:buFont typeface="Wingdings" charset="2"/>
              <a:buChar char=""/>
            </a:pPr>
            <a:r>
              <a:rPr b="0" lang="en-IN" sz="1800" spc="-1" strike="noStrike">
                <a:latin typeface="Arial"/>
              </a:rPr>
              <a:t>Third Outline Level</a:t>
            </a:r>
            <a:endParaRPr b="0" lang="en-IN" sz="1800" spc="-1" strike="noStrike">
              <a:latin typeface="Arial"/>
            </a:endParaRPr>
          </a:p>
          <a:p>
            <a:pPr lvl="3" marL="1728000" indent="-216000">
              <a:spcBef>
                <a:spcPts val="567"/>
              </a:spcBef>
              <a:buClr>
                <a:srgbClr val="ffffff"/>
              </a:buClr>
              <a:buSzPct val="75000"/>
              <a:buFont typeface="Symbol" charset="2"/>
              <a:buChar char=""/>
            </a:pPr>
            <a:r>
              <a:rPr b="0" lang="en-IN" sz="1800" spc="-1" strike="noStrike">
                <a:latin typeface="Arial"/>
              </a:rPr>
              <a:t>Fourth Outline Level</a:t>
            </a:r>
            <a:endParaRPr b="0" lang="en-IN" sz="1800" spc="-1" strike="noStrike">
              <a:latin typeface="Arial"/>
            </a:endParaRPr>
          </a:p>
          <a:p>
            <a:pPr lvl="4" marL="2160000" indent="-216000">
              <a:spcBef>
                <a:spcPts val="283"/>
              </a:spcBef>
              <a:buClr>
                <a:srgbClr val="ffffff"/>
              </a:buClr>
              <a:buSzPct val="45000"/>
              <a:buFont typeface="Wingdings" charset="2"/>
              <a:buChar char=""/>
            </a:pPr>
            <a:r>
              <a:rPr b="0" lang="en-IN" sz="1800" spc="-1" strike="noStrike">
                <a:latin typeface="Arial"/>
              </a:rPr>
              <a:t>Fifth Outline Level</a:t>
            </a:r>
            <a:endParaRPr b="0" lang="en-IN" sz="1800" spc="-1" strike="noStrike">
              <a:latin typeface="Arial"/>
            </a:endParaRPr>
          </a:p>
          <a:p>
            <a:pPr lvl="5" marL="2592000" indent="-216000">
              <a:spcBef>
                <a:spcPts val="283"/>
              </a:spcBef>
              <a:buClr>
                <a:srgbClr val="ffffff"/>
              </a:buClr>
              <a:buSzPct val="45000"/>
              <a:buFont typeface="Wingdings" charset="2"/>
              <a:buChar char=""/>
            </a:pPr>
            <a:r>
              <a:rPr b="0" lang="en-IN" sz="1800" spc="-1" strike="noStrike">
                <a:latin typeface="Arial"/>
              </a:rPr>
              <a:t>Sixth Outline Level</a:t>
            </a:r>
            <a:endParaRPr b="0" lang="en-IN" sz="1800" spc="-1" strike="noStrike">
              <a:latin typeface="Arial"/>
            </a:endParaRPr>
          </a:p>
          <a:p>
            <a:pPr lvl="6" marL="3024000" indent="-216000">
              <a:spcBef>
                <a:spcPts val="283"/>
              </a:spcBef>
              <a:buClr>
                <a:srgbClr val="ffffff"/>
              </a:buClr>
              <a:buSzPct val="45000"/>
              <a:buFont typeface="Wingdings" charset="2"/>
              <a:buChar char=""/>
            </a:pPr>
            <a:r>
              <a:rPr b="0" lang="en-IN" sz="1800" spc="-1" strike="noStrike">
                <a:latin typeface="Arial"/>
              </a:rPr>
              <a:t>Seventh Outline Level</a:t>
            </a:r>
            <a:endParaRPr b="0" lang="en-IN"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5.gif"/><Relationship Id="rId2"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0.xml"/>
</Relationships>
</file>

<file path=ppt/slides/_rels/slide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40.xml"/>
</Relationships>
</file>

<file path=ppt/slides/_rels/slide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40.xml"/>
</Relationships>
</file>

<file path=ppt/slides/_rels/slide9.xml.rels><?xml version="1.0" encoding="UTF-8"?>
<Relationships xmlns="http://schemas.openxmlformats.org/package/2006/relationships"><Relationship Id="rId1" Type="http://schemas.openxmlformats.org/officeDocument/2006/relationships/hyperlink" Target="http://www.elseviercomputerscience.com/" TargetMode="External"/><Relationship Id="rId2" Type="http://schemas.openxmlformats.org/officeDocument/2006/relationships/hyperlink" Target="https://www.kdnuggets.com/2019/12/convert-rgb-image-grayscale.html" TargetMode="External"/><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CustomShape 1"/>
          <p:cNvSpPr/>
          <p:nvPr/>
        </p:nvSpPr>
        <p:spPr>
          <a:xfrm>
            <a:off x="913680" y="609480"/>
            <a:ext cx="10352880" cy="125676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chor="ctr">
            <a:noAutofit/>
          </a:bodyPr>
          <a:p>
            <a:pPr algn="ctr">
              <a:lnSpc>
                <a:spcPct val="90000"/>
              </a:lnSpc>
            </a:pPr>
            <a:r>
              <a:rPr b="0" lang="en-US" sz="4600" spc="-1" strike="noStrike">
                <a:solidFill>
                  <a:srgbClr val="f7f1e2"/>
                </a:solidFill>
                <a:latin typeface="Goudy Old Style"/>
              </a:rPr>
              <a:t>Image Manipulation using Quadtrees</a:t>
            </a:r>
            <a:endParaRPr b="0" lang="en-IN" sz="4600" spc="-1" strike="noStrike">
              <a:latin typeface="Arial"/>
            </a:endParaRPr>
          </a:p>
        </p:txBody>
      </p:sp>
      <p:sp>
        <p:nvSpPr>
          <p:cNvPr id="154" name="CustomShape 2"/>
          <p:cNvSpPr/>
          <p:nvPr/>
        </p:nvSpPr>
        <p:spPr>
          <a:xfrm>
            <a:off x="913680" y="2076480"/>
            <a:ext cx="4064760" cy="243756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oAutofit/>
          </a:bodyPr>
          <a:p>
            <a:pPr marL="343080" indent="-305280">
              <a:lnSpc>
                <a:spcPct val="110000"/>
              </a:lnSpc>
              <a:spcBef>
                <a:spcPts val="459"/>
              </a:spcBef>
              <a:spcAft>
                <a:spcPts val="601"/>
              </a:spcAft>
              <a:buClr>
                <a:srgbClr val="f4edd8"/>
              </a:buClr>
              <a:buSzPct val="70000"/>
              <a:buFont typeface="Wingdings 2" charset="2"/>
              <a:buChar char=""/>
            </a:pPr>
            <a:r>
              <a:rPr b="0" lang="en-US" sz="2300" spc="-1" strike="noStrike">
                <a:solidFill>
                  <a:srgbClr val="f7f1e2"/>
                </a:solidFill>
                <a:latin typeface="Goudy Old Style"/>
              </a:rPr>
              <a:t>NAME : AMAN TEJWANI</a:t>
            </a:r>
            <a:endParaRPr b="0" lang="en-IN" sz="2300" spc="-1" strike="noStrike">
              <a:latin typeface="Arial"/>
            </a:endParaRPr>
          </a:p>
          <a:p>
            <a:pPr marL="343080" indent="-305280">
              <a:lnSpc>
                <a:spcPct val="110000"/>
              </a:lnSpc>
              <a:spcBef>
                <a:spcPts val="459"/>
              </a:spcBef>
              <a:spcAft>
                <a:spcPts val="601"/>
              </a:spcAft>
              <a:buClr>
                <a:srgbClr val="f4edd8"/>
              </a:buClr>
              <a:buSzPct val="70000"/>
              <a:buFont typeface="Wingdings 2" charset="2"/>
              <a:buChar char=""/>
            </a:pPr>
            <a:r>
              <a:rPr b="0" lang="en-US" sz="2300" spc="-1" strike="noStrike">
                <a:solidFill>
                  <a:srgbClr val="f7f1e2"/>
                </a:solidFill>
                <a:latin typeface="Goudy Old Style"/>
              </a:rPr>
              <a:t>MIS : 112003146</a:t>
            </a:r>
            <a:endParaRPr b="0" lang="en-IN" sz="2300" spc="-1" strike="noStrike">
              <a:latin typeface="Arial"/>
            </a:endParaRPr>
          </a:p>
          <a:p>
            <a:pPr marL="343080" indent="-305280">
              <a:lnSpc>
                <a:spcPct val="110000"/>
              </a:lnSpc>
              <a:spcBef>
                <a:spcPts val="459"/>
              </a:spcBef>
              <a:spcAft>
                <a:spcPts val="601"/>
              </a:spcAft>
              <a:buClr>
                <a:srgbClr val="f4edd8"/>
              </a:buClr>
              <a:buSzPct val="70000"/>
              <a:buFont typeface="Wingdings 2" charset="2"/>
              <a:buChar char=""/>
            </a:pPr>
            <a:r>
              <a:rPr b="0" lang="en-US" sz="2300" spc="-1" strike="noStrike">
                <a:solidFill>
                  <a:srgbClr val="f7f1e2"/>
                </a:solidFill>
                <a:latin typeface="Goudy Old Style"/>
              </a:rPr>
              <a:t>COMP DIV 2</a:t>
            </a:r>
            <a:endParaRPr b="0" lang="en-IN" sz="2300" spc="-1" strike="noStrike">
              <a:latin typeface="Arial"/>
            </a:endParaRPr>
          </a:p>
          <a:p>
            <a:pPr marL="343080" indent="-305280">
              <a:lnSpc>
                <a:spcPct val="110000"/>
              </a:lnSpc>
              <a:spcBef>
                <a:spcPts val="459"/>
              </a:spcBef>
              <a:spcAft>
                <a:spcPts val="601"/>
              </a:spcAft>
              <a:buClr>
                <a:srgbClr val="f4edd8"/>
              </a:buClr>
              <a:buSzPct val="70000"/>
              <a:buFont typeface="Wingdings 2" charset="2"/>
              <a:buChar char=""/>
            </a:pPr>
            <a:r>
              <a:rPr b="0" lang="en-US" sz="2300" spc="-1" strike="noStrike">
                <a:solidFill>
                  <a:srgbClr val="f7f1e2"/>
                </a:solidFill>
                <a:latin typeface="Goudy Old Style"/>
              </a:rPr>
              <a:t>DSA PROJECT </a:t>
            </a:r>
            <a:endParaRPr b="0" lang="en-IN" sz="2300" spc="-1" strike="noStrike">
              <a:latin typeface="Arial"/>
            </a:endParaRPr>
          </a:p>
        </p:txBody>
      </p:sp>
      <p:pic>
        <p:nvPicPr>
          <p:cNvPr id="155" name="Picture 5" descr="A picture containing text&#10;&#10;Description automatically generated"/>
          <p:cNvPicPr/>
          <p:nvPr/>
        </p:nvPicPr>
        <p:blipFill>
          <a:blip r:embed="rId1"/>
          <a:stretch/>
        </p:blipFill>
        <p:spPr>
          <a:xfrm>
            <a:off x="6460200" y="1608480"/>
            <a:ext cx="3640320" cy="3640320"/>
          </a:xfrm>
          <a:prstGeom prst="rect">
            <a:avLst/>
          </a:prstGeom>
          <a:ln>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56" name="CustomShape 1"/>
          <p:cNvSpPr/>
          <p:nvPr/>
        </p:nvSpPr>
        <p:spPr>
          <a:xfrm>
            <a:off x="985320" y="995400"/>
            <a:ext cx="10352880" cy="455472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chor="ctr">
            <a:normAutofit/>
          </a:bodyPr>
          <a:p>
            <a:pPr>
              <a:lnSpc>
                <a:spcPct val="90000"/>
              </a:lnSpc>
            </a:pPr>
            <a:r>
              <a:rPr b="0" lang="en-US" sz="1800" spc="-1" strike="noStrike">
                <a:solidFill>
                  <a:srgbClr val="bdc1c6"/>
                </a:solidFill>
                <a:latin typeface="arial"/>
              </a:rPr>
              <a:t>A quadtree is </a:t>
            </a:r>
            <a:r>
              <a:rPr b="1" lang="en-US" sz="1800" spc="-1" strike="noStrike">
                <a:solidFill>
                  <a:srgbClr val="bdc1c6"/>
                </a:solidFill>
                <a:latin typeface="arial"/>
              </a:rPr>
              <a:t>a tree data structure in which each internal node has exactly four children</a:t>
            </a:r>
            <a:r>
              <a:rPr b="0" lang="en-US" sz="1800" spc="-1" strike="noStrike">
                <a:solidFill>
                  <a:srgbClr val="bdc1c6"/>
                </a:solidFill>
                <a:latin typeface="arial"/>
              </a:rPr>
              <a:t>. Quadtrees are the two-dimensional analog of octrees and are most often used to partition a two-dimensional space by recursively subdividing it into four quadrants or regions.</a:t>
            </a:r>
            <a:br/>
            <a:r>
              <a:rPr b="0" lang="en-US" sz="1800" spc="-1" strike="noStrike">
                <a:solidFill>
                  <a:srgbClr val="c9d1d9"/>
                </a:solidFill>
                <a:latin typeface="-apple-system"/>
              </a:rPr>
              <a:t>The data associated with a leaf cell varies by application, but the leaf cell represents a "unit of interesting spatial information. </a:t>
            </a:r>
            <a:br/>
            <a:br/>
            <a:r>
              <a:rPr b="1" lang="en-US" sz="2000" spc="-1" strike="noStrike">
                <a:solidFill>
                  <a:srgbClr val="d3b9b3"/>
                </a:solidFill>
                <a:latin typeface="-apple-system"/>
              </a:rPr>
              <a:t>Type of image used –PPM (Portable PixMap file format) image</a:t>
            </a:r>
            <a:br/>
            <a:br/>
            <a:r>
              <a:rPr b="0" lang="en-US" sz="1800" spc="-1" strike="noStrike">
                <a:solidFill>
                  <a:srgbClr val="a6a6a6"/>
                </a:solidFill>
                <a:latin typeface="-apple-system"/>
              </a:rPr>
              <a:t>A PPM file consists of two parts, a header and the image data. The header consists of at least three parts –�The first "line" is a </a:t>
            </a:r>
            <a:r>
              <a:rPr b="0" lang="en-US" sz="1800" spc="-1" strike="noStrike">
                <a:solidFill>
                  <a:srgbClr val="f6c782"/>
                </a:solidFill>
                <a:latin typeface="-apple-system"/>
              </a:rPr>
              <a:t>magic PPM identifier </a:t>
            </a:r>
            <a:r>
              <a:rPr b="0" lang="en-US" sz="1800" spc="-1" strike="noStrike">
                <a:solidFill>
                  <a:srgbClr val="a6a6a6"/>
                </a:solidFill>
                <a:latin typeface="-apple-system"/>
              </a:rPr>
              <a:t>it can be P6.�The next line consists of the </a:t>
            </a:r>
            <a:r>
              <a:rPr b="0" lang="en-US" sz="1800" spc="-1" strike="noStrike">
                <a:solidFill>
                  <a:srgbClr val="f6c782"/>
                </a:solidFill>
                <a:latin typeface="-apple-system"/>
              </a:rPr>
              <a:t>width and height of the image as ASCII numbers</a:t>
            </a:r>
            <a:r>
              <a:rPr b="0" lang="en-US" sz="1800" spc="-1" strike="noStrike">
                <a:solidFill>
                  <a:srgbClr val="a6a6a6"/>
                </a:solidFill>
                <a:latin typeface="-apple-system"/>
              </a:rPr>
              <a:t>. �The last part of the header gives the </a:t>
            </a:r>
            <a:r>
              <a:rPr b="0" lang="en-US" sz="1800" spc="-1" strike="noStrike">
                <a:solidFill>
                  <a:srgbClr val="f6c782"/>
                </a:solidFill>
                <a:latin typeface="-apple-system"/>
              </a:rPr>
              <a:t>maximum value of the colour components for the pixels</a:t>
            </a:r>
            <a:r>
              <a:rPr b="0" lang="en-US" sz="1800" spc="-1" strike="noStrike">
                <a:solidFill>
                  <a:srgbClr val="a6a6a6"/>
                </a:solidFill>
                <a:latin typeface="-apple-system"/>
              </a:rPr>
              <a:t>, this allows the format to describe more than single byte (0 to 255) colour values</a:t>
            </a:r>
            <a:endParaRPr b="0" lang="en-IN" sz="1800" spc="-1" strike="noStrike">
              <a:latin typeface="Arial"/>
            </a:endParaRPr>
          </a:p>
        </p:txBody>
      </p:sp>
      <p:sp>
        <p:nvSpPr>
          <p:cNvPr id="157" name="CustomShape 2"/>
          <p:cNvSpPr/>
          <p:nvPr/>
        </p:nvSpPr>
        <p:spPr>
          <a:xfrm>
            <a:off x="4745880" y="317160"/>
            <a:ext cx="2699640" cy="4557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Goudy Old Style"/>
                <a:ea typeface="DejaVu Sans"/>
              </a:rPr>
              <a:t>The Algorithm</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CustomShape 1"/>
          <p:cNvSpPr/>
          <p:nvPr/>
        </p:nvSpPr>
        <p:spPr>
          <a:xfrm>
            <a:off x="612000" y="312840"/>
            <a:ext cx="3706200" cy="182124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chor="b">
            <a:noAutofit/>
          </a:bodyPr>
          <a:p>
            <a:pPr algn="ctr">
              <a:lnSpc>
                <a:spcPct val="90000"/>
              </a:lnSpc>
            </a:pPr>
            <a:r>
              <a:rPr b="0" lang="en-US" sz="2800" spc="-1" strike="noStrike">
                <a:solidFill>
                  <a:srgbClr val="f7f1e2"/>
                </a:solidFill>
                <a:latin typeface="Goudy Old Style"/>
              </a:rPr>
              <a:t>Addition of new color to the Quad-Tree</a:t>
            </a:r>
            <a:endParaRPr b="0" lang="en-IN" sz="2800" spc="-1" strike="noStrike">
              <a:latin typeface="Arial"/>
            </a:endParaRPr>
          </a:p>
        </p:txBody>
      </p:sp>
      <p:sp>
        <p:nvSpPr>
          <p:cNvPr id="159" name="CustomShape 2"/>
          <p:cNvSpPr/>
          <p:nvPr/>
        </p:nvSpPr>
        <p:spPr>
          <a:xfrm>
            <a:off x="507240" y="2285640"/>
            <a:ext cx="4121280" cy="360936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ormAutofit/>
          </a:bodyPr>
          <a:p>
            <a:pPr>
              <a:lnSpc>
                <a:spcPct val="110000"/>
              </a:lnSpc>
              <a:spcBef>
                <a:spcPts val="320"/>
              </a:spcBef>
              <a:spcAft>
                <a:spcPts val="601"/>
              </a:spcAft>
              <a:tabLst>
                <a:tab algn="l" pos="0"/>
              </a:tabLst>
            </a:pPr>
            <a:r>
              <a:rPr b="0" lang="en-US" sz="1600" spc="-1" strike="noStrike">
                <a:solidFill>
                  <a:srgbClr val="f7f1e2"/>
                </a:solidFill>
                <a:latin typeface="Goudy Old Style"/>
              </a:rPr>
              <a:t>The QT segments the image into homogenous and heterogeneous parts to allocate fewer bits to homogenous regions and more bits to those regions that contain additional detail and sharper features, which means that specific information embedded in the images, is of high worth than the rest.</a:t>
            </a:r>
            <a:endParaRPr b="0" lang="en-IN" sz="1600" spc="-1" strike="noStrike">
              <a:latin typeface="Arial"/>
            </a:endParaRPr>
          </a:p>
        </p:txBody>
      </p:sp>
      <p:sp>
        <p:nvSpPr>
          <p:cNvPr id="160" name="CustomShape 3"/>
          <p:cNvSpPr/>
          <p:nvPr/>
        </p:nvSpPr>
        <p:spPr>
          <a:xfrm>
            <a:off x="4855680" y="609480"/>
            <a:ext cx="6411240" cy="5079240"/>
          </a:xfrm>
          <a:prstGeom prst="rect">
            <a:avLst/>
          </a:prstGeom>
          <a:noFill/>
          <a:ln>
            <a:noFill/>
          </a:ln>
          <a:effectLst>
            <a:outerShdw dir="0" dist="0">
              <a:srgbClr val="000000">
                <a:alpha val="46000"/>
              </a:srgbClr>
            </a:outerShdw>
          </a:effectLst>
        </p:spPr>
        <p:style>
          <a:lnRef idx="0"/>
          <a:fillRef idx="0"/>
          <a:effectRef idx="0"/>
          <a:fontRef idx="minor"/>
        </p:style>
      </p:sp>
      <p:pic>
        <p:nvPicPr>
          <p:cNvPr id="161" name="Content Placeholder 6" descr="A picture containing diagram&#10;&#10;Description automatically generated"/>
          <p:cNvPicPr/>
          <p:nvPr/>
        </p:nvPicPr>
        <p:blipFill>
          <a:blip r:embed="rId1"/>
          <a:stretch/>
        </p:blipFill>
        <p:spPr>
          <a:xfrm>
            <a:off x="5248800" y="1366200"/>
            <a:ext cx="5398200" cy="2517840"/>
          </a:xfrm>
          <a:prstGeom prst="rect">
            <a:avLst/>
          </a:prstGeom>
          <a:ln>
            <a:noFill/>
          </a:ln>
          <a:effectLst>
            <a:outerShdw blurRad="25400" dir="0">
              <a:srgbClr val="000000">
                <a:alpha val="46000"/>
              </a:srgbClr>
            </a:outerShdw>
          </a:effectLst>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1555200" y="810000"/>
            <a:ext cx="9081000" cy="348300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ormAutofit fontScale="80000"/>
          </a:bodyPr>
          <a:p>
            <a:pPr marL="343080" indent="-305280">
              <a:lnSpc>
                <a:spcPct val="110000"/>
              </a:lnSpc>
              <a:spcBef>
                <a:spcPts val="400"/>
              </a:spcBef>
              <a:spcAft>
                <a:spcPts val="601"/>
              </a:spcAft>
              <a:buClr>
                <a:srgbClr val="f4edd8"/>
              </a:buClr>
              <a:buSzPct val="70000"/>
              <a:buFont typeface="Wingdings 2" charset="2"/>
              <a:buChar char=""/>
            </a:pPr>
            <a:r>
              <a:rPr b="0" lang="en-US" sz="2000" spc="-1" strike="noStrike">
                <a:solidFill>
                  <a:srgbClr val="f7f1e2"/>
                </a:solidFill>
                <a:latin typeface="Goudy Old Style"/>
              </a:rPr>
              <a:t>In the QT, a parent node denotes image and its four quadrants are symbolised by four child nodes. The QT comprises of a number of internal nodes and a number of leaf nodes. Leaf nodes correspond to the homogenous/uniform quadrants (one where all the pixels have the same colour), whereas internal nodes correspond to heterogeneous/no uniform quadrants (do not have the same colour in all their pixels; it is an interior node). The size of the QT is directly proportional to the complexity of the images: the more complex the image, the greater the QT size and vice versa</a:t>
            </a:r>
            <a:r>
              <a:rPr b="0" lang="en-US" sz="2000" spc="-1" strike="noStrike">
                <a:solidFill>
                  <a:srgbClr val="bfbfbf"/>
                </a:solidFill>
                <a:latin typeface="Goudy Old Style"/>
              </a:rPr>
              <a:t>. </a:t>
            </a:r>
            <a:r>
              <a:rPr b="0" lang="en-US" sz="2000" spc="-1" strike="noStrike">
                <a:solidFill>
                  <a:srgbClr val="bfbfbf"/>
                </a:solidFill>
                <a:latin typeface="-apple-system"/>
              </a:rPr>
              <a:t>We divide the parent into four leaf nodes until all the leaf nodes have pixels with average color that corresponds to the entered boundary</a:t>
            </a:r>
            <a:endParaRPr b="0" lang="en-IN" sz="2000" spc="-1" strike="noStrike">
              <a:latin typeface="Arial"/>
            </a:endParaRPr>
          </a:p>
        </p:txBody>
      </p:sp>
      <p:pic>
        <p:nvPicPr>
          <p:cNvPr id="163" name="Picture 4" descr=""/>
          <p:cNvPicPr/>
          <p:nvPr/>
        </p:nvPicPr>
        <p:blipFill>
          <a:blip r:embed="rId1"/>
          <a:stretch/>
        </p:blipFill>
        <p:spPr>
          <a:xfrm>
            <a:off x="7178760" y="4587840"/>
            <a:ext cx="4896000" cy="2002680"/>
          </a:xfrm>
          <a:prstGeom prst="rect">
            <a:avLst/>
          </a:prstGeom>
          <a:ln>
            <a:noFill/>
          </a:ln>
        </p:spPr>
      </p:pic>
      <p:sp>
        <p:nvSpPr>
          <p:cNvPr id="164" name="TextShape 2"/>
          <p:cNvSpPr txBox="1"/>
          <p:nvPr/>
        </p:nvSpPr>
        <p:spPr>
          <a:xfrm>
            <a:off x="385560" y="4058280"/>
            <a:ext cx="11534760" cy="909720"/>
          </a:xfrm>
          <a:prstGeom prst="rect">
            <a:avLst/>
          </a:prstGeom>
          <a:blipFill rotWithShape="0">
            <a:blip r:embed="rId2"/>
            <a:stretch>
              <a:fillRect/>
            </a:stretch>
          </a:blipFill>
          <a:ln>
            <a:noFill/>
          </a:ln>
        </p:spPr>
        <p:txBody>
          <a:bodyPr lIns="90000" rIns="90000" tIns="45000" bIns="45000" anchorCtr="1">
            <a:noAutofit/>
          </a:bodyPr>
          <a:p>
            <a:r>
              <a:rPr b="0" lang="en-IN" sz="1800" spc="-1" strike="noStrike">
                <a:latin typeface="Arial"/>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5000400" y="183600"/>
            <a:ext cx="6551280" cy="107712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chor="ctr">
            <a:noAutofit/>
          </a:bodyPr>
          <a:p>
            <a:pPr algn="ctr">
              <a:lnSpc>
                <a:spcPct val="90000"/>
              </a:lnSpc>
            </a:pPr>
            <a:r>
              <a:rPr b="0" lang="en-US" sz="4000" spc="-1" strike="noStrike">
                <a:solidFill>
                  <a:srgbClr val="f7f1e2"/>
                </a:solidFill>
                <a:latin typeface="Goudy Old Style"/>
              </a:rPr>
              <a:t>Commands to run the program</a:t>
            </a:r>
            <a:endParaRPr b="0" lang="en-IN" sz="4000" spc="-1" strike="noStrike">
              <a:latin typeface="Arial"/>
            </a:endParaRPr>
          </a:p>
        </p:txBody>
      </p:sp>
      <p:sp>
        <p:nvSpPr>
          <p:cNvPr id="166" name="CustomShape 2"/>
          <p:cNvSpPr/>
          <p:nvPr/>
        </p:nvSpPr>
        <p:spPr>
          <a:xfrm>
            <a:off x="279360" y="1107720"/>
            <a:ext cx="11132640" cy="537372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ormAutofit fontScale="44000"/>
          </a:bodyPr>
          <a:p>
            <a:pPr marL="343080" indent="-305280">
              <a:lnSpc>
                <a:spcPct val="110000"/>
              </a:lnSpc>
              <a:spcBef>
                <a:spcPts val="439"/>
              </a:spcBef>
              <a:spcAft>
                <a:spcPts val="601"/>
              </a:spcAft>
              <a:buClr>
                <a:srgbClr val="f4edd8"/>
              </a:buClr>
              <a:buSzPct val="70000"/>
              <a:buFont typeface="Wingdings 2" charset="2"/>
              <a:buChar char=""/>
            </a:pPr>
            <a:r>
              <a:rPr b="0" lang="en-US" sz="2200" spc="-1" strike="noStrike">
                <a:solidFill>
                  <a:srgbClr val="f7f1e2"/>
                </a:solidFill>
                <a:latin typeface="Goudy Old Style"/>
              </a:rPr>
              <a:t>To Run the Program run </a:t>
            </a:r>
            <a:endParaRPr b="0" lang="en-IN" sz="2200" spc="-1" strike="noStrike">
              <a:latin typeface="Arial"/>
            </a:endParaRPr>
          </a:p>
          <a:p>
            <a:pPr marL="37080">
              <a:lnSpc>
                <a:spcPct val="110000"/>
              </a:lnSpc>
              <a:spcBef>
                <a:spcPts val="439"/>
              </a:spcBef>
              <a:spcAft>
                <a:spcPts val="601"/>
              </a:spcAft>
              <a:tabLst>
                <a:tab algn="l" pos="0"/>
              </a:tabLst>
            </a:pPr>
            <a:r>
              <a:rPr b="0" lang="en-US" sz="2200" spc="-1" strike="noStrike">
                <a:solidFill>
                  <a:srgbClr val="f7f1e2"/>
                </a:solidFill>
                <a:latin typeface="Goudy Old Style"/>
              </a:rPr>
              <a:t> </a:t>
            </a:r>
            <a:r>
              <a:rPr b="0" lang="en-US" sz="2200" spc="-1" strike="noStrike">
                <a:solidFill>
                  <a:srgbClr val="f7f1e2"/>
                </a:solidFill>
                <a:latin typeface="Goudy Old Style"/>
              </a:rPr>
              <a:t>	</a:t>
            </a:r>
            <a:r>
              <a:rPr b="0" lang="en-US" sz="2200" spc="-1" strike="noStrike">
                <a:solidFill>
                  <a:srgbClr val="f7f1e2"/>
                </a:solidFill>
                <a:latin typeface="Goudy Old Style"/>
              </a:rPr>
              <a:t>	</a:t>
            </a:r>
            <a:r>
              <a:rPr b="0" lang="en-US" sz="2200" spc="-1" strike="noStrike">
                <a:solidFill>
                  <a:srgbClr val="f7f1e2"/>
                </a:solidFill>
                <a:highlight>
                  <a:srgbClr val="808080"/>
                </a:highlight>
                <a:latin typeface="Goudy Old Style"/>
              </a:rPr>
              <a:t>make</a:t>
            </a:r>
            <a:endParaRPr b="0" lang="en-IN" sz="2200" spc="-1" strike="noStrike">
              <a:latin typeface="Arial"/>
            </a:endParaRPr>
          </a:p>
          <a:p>
            <a:pPr marL="37080">
              <a:lnSpc>
                <a:spcPct val="110000"/>
              </a:lnSpc>
              <a:spcBef>
                <a:spcPts val="519"/>
              </a:spcBef>
              <a:spcAft>
                <a:spcPts val="601"/>
              </a:spcAft>
              <a:tabLst>
                <a:tab algn="l" pos="0"/>
              </a:tabLst>
            </a:pPr>
            <a:r>
              <a:rPr b="0" lang="en-US" sz="2200" spc="-1" strike="noStrike">
                <a:solidFill>
                  <a:srgbClr val="f7f1e2"/>
                </a:solidFill>
                <a:highlight>
                  <a:srgbClr val="808080"/>
                </a:highlight>
                <a:latin typeface="Goudy Old Style"/>
              </a:rPr>
              <a:t>It contains  </a:t>
            </a:r>
            <a:r>
              <a:rPr b="0" lang="en-US" sz="2600" spc="-1" strike="noStrike">
                <a:solidFill>
                  <a:srgbClr val="f7f1e2"/>
                </a:solidFill>
                <a:highlight>
                  <a:srgbClr val="808080"/>
                </a:highlight>
                <a:latin typeface="Goudy Old Style"/>
              </a:rPr>
              <a:t> </a:t>
            </a:r>
            <a:r>
              <a:rPr b="1" lang="en-IN" sz="2600" spc="-1" strike="noStrike">
                <a:solidFill>
                  <a:srgbClr val="f7f1e2"/>
                </a:solidFill>
                <a:highlight>
                  <a:srgbClr val="808080"/>
                </a:highlight>
                <a:latin typeface="Goudy Old Style"/>
              </a:rPr>
              <a:t>gcc main.c qt.c –o result  </a:t>
            </a:r>
            <a:endParaRPr b="0" lang="en-IN" sz="2600" spc="-1" strike="noStrike">
              <a:latin typeface="Arial"/>
            </a:endParaRPr>
          </a:p>
          <a:p>
            <a:pPr marL="37080">
              <a:lnSpc>
                <a:spcPct val="110000"/>
              </a:lnSpc>
              <a:spcBef>
                <a:spcPts val="439"/>
              </a:spcBef>
              <a:spcAft>
                <a:spcPts val="601"/>
              </a:spcAft>
              <a:tabLst>
                <a:tab algn="l" pos="0"/>
              </a:tabLst>
            </a:pPr>
            <a:r>
              <a:rPr b="1" lang="en-IN" sz="2200" spc="-1" strike="noStrike">
                <a:solidFill>
                  <a:srgbClr val="f7f1e2"/>
                </a:solidFill>
                <a:highlight>
                  <a:srgbClr val="808080"/>
                </a:highlight>
                <a:latin typeface="Goudy Old Style"/>
              </a:rPr>
              <a:t>For Compression    :        ./result  -c threshold &lt;input_name&gt; &lt;output_name&gt;</a:t>
            </a:r>
            <a:endParaRPr b="0" lang="en-IN" sz="2200" spc="-1" strike="noStrike">
              <a:latin typeface="Arial"/>
            </a:endParaRPr>
          </a:p>
          <a:p>
            <a:pPr marL="37080">
              <a:lnSpc>
                <a:spcPct val="110000"/>
              </a:lnSpc>
              <a:spcBef>
                <a:spcPts val="439"/>
              </a:spcBef>
              <a:spcAft>
                <a:spcPts val="601"/>
              </a:spcAft>
              <a:tabLst>
                <a:tab algn="l" pos="0"/>
              </a:tabLst>
            </a:pPr>
            <a:r>
              <a:rPr b="1" lang="en-IN" sz="2200" spc="-1" strike="noStrike">
                <a:solidFill>
                  <a:srgbClr val="f7f1e2"/>
                </a:solidFill>
                <a:highlight>
                  <a:srgbClr val="000000"/>
                </a:highlight>
                <a:latin typeface="Goudy Old Style"/>
              </a:rPr>
              <a:t>For   Mirroring       :   ./ result –m  </a:t>
            </a:r>
            <a:r>
              <a:rPr b="1" lang="en-IN" sz="2200" spc="-1" strike="noStrike">
                <a:solidFill>
                  <a:srgbClr val="f7f1e2"/>
                </a:solidFill>
                <a:highlight>
                  <a:srgbClr val="808080"/>
                </a:highlight>
                <a:latin typeface="Goudy Old Style"/>
              </a:rPr>
              <a:t>h or v  threshold  &lt;input_name&gt; &lt;output_name&gt;</a:t>
            </a:r>
            <a:endParaRPr b="0" lang="en-IN" sz="2200" spc="-1" strike="noStrike">
              <a:latin typeface="Arial"/>
            </a:endParaRPr>
          </a:p>
          <a:p>
            <a:pPr marL="37080">
              <a:lnSpc>
                <a:spcPct val="110000"/>
              </a:lnSpc>
              <a:spcBef>
                <a:spcPts val="439"/>
              </a:spcBef>
              <a:spcAft>
                <a:spcPts val="601"/>
              </a:spcAft>
              <a:tabLst>
                <a:tab algn="l" pos="0"/>
              </a:tabLst>
            </a:pPr>
            <a:r>
              <a:rPr b="1" lang="en-IN" sz="2200" spc="-1" strike="noStrike">
                <a:solidFill>
                  <a:srgbClr val="f7f1e2"/>
                </a:solidFill>
                <a:highlight>
                  <a:srgbClr val="000000"/>
                </a:highlight>
                <a:latin typeface="Goudy Old Style"/>
              </a:rPr>
              <a:t>For </a:t>
            </a:r>
            <a:r>
              <a:rPr b="1" lang="en-IN" sz="2200" spc="-1" strike="noStrike" u="sng">
                <a:solidFill>
                  <a:srgbClr val="f7f1e2"/>
                </a:solidFill>
                <a:highlight>
                  <a:srgbClr val="000000"/>
                </a:highlight>
                <a:uFillTx/>
                <a:latin typeface="Goudy Old Style"/>
              </a:rPr>
              <a:t>Overlapping     :   </a:t>
            </a:r>
            <a:r>
              <a:rPr b="1" lang="en-IN" sz="2200" spc="-1" strike="noStrike">
                <a:solidFill>
                  <a:srgbClr val="f7f1e2"/>
                </a:solidFill>
                <a:highlight>
                  <a:srgbClr val="000000"/>
                </a:highlight>
                <a:latin typeface="Goudy Old Style"/>
              </a:rPr>
              <a:t>./ result –o  threshold  </a:t>
            </a:r>
            <a:r>
              <a:rPr b="1" lang="en-IN" sz="2200" spc="-1" strike="noStrike">
                <a:solidFill>
                  <a:srgbClr val="f7f1e2"/>
                </a:solidFill>
                <a:highlight>
                  <a:srgbClr val="808080"/>
                </a:highlight>
                <a:latin typeface="Goudy Old Style"/>
              </a:rPr>
              <a:t>&lt;input_name1&gt;  &lt;input_name2&gt;  &lt;output_name&gt;</a:t>
            </a:r>
            <a:endParaRPr b="0" lang="en-IN" sz="2200" spc="-1" strike="noStrike">
              <a:latin typeface="Arial"/>
            </a:endParaRPr>
          </a:p>
          <a:p>
            <a:pPr marL="37080">
              <a:lnSpc>
                <a:spcPct val="110000"/>
              </a:lnSpc>
              <a:spcBef>
                <a:spcPts val="439"/>
              </a:spcBef>
              <a:spcAft>
                <a:spcPts val="601"/>
              </a:spcAft>
              <a:tabLst>
                <a:tab algn="l" pos="0"/>
              </a:tabLst>
            </a:pPr>
            <a:r>
              <a:rPr b="1" lang="en-IN" sz="2200" spc="-1" strike="noStrike">
                <a:solidFill>
                  <a:srgbClr val="f7f1e2"/>
                </a:solidFill>
                <a:highlight>
                  <a:srgbClr val="000000"/>
                </a:highlight>
                <a:latin typeface="Goudy Old Style"/>
              </a:rPr>
              <a:t>Changing colour    :    :   ./ result –a  </a:t>
            </a:r>
            <a:r>
              <a:rPr b="1" lang="en-IN" sz="2200" spc="-1" strike="noStrike">
                <a:solidFill>
                  <a:srgbClr val="f7f1e2"/>
                </a:solidFill>
                <a:highlight>
                  <a:srgbClr val="808080"/>
                </a:highlight>
                <a:latin typeface="Goudy Old Style"/>
              </a:rPr>
              <a:t> colour threshold  &lt;input_name&gt; &lt;output_name&gt;</a:t>
            </a:r>
            <a:endParaRPr b="0" lang="en-IN" sz="2200" spc="-1" strike="noStrike">
              <a:latin typeface="Arial"/>
            </a:endParaRPr>
          </a:p>
          <a:p>
            <a:pPr marL="37080">
              <a:lnSpc>
                <a:spcPct val="110000"/>
              </a:lnSpc>
              <a:spcBef>
                <a:spcPts val="439"/>
              </a:spcBef>
              <a:spcAft>
                <a:spcPts val="601"/>
              </a:spcAft>
              <a:tabLst>
                <a:tab algn="l" pos="0"/>
              </a:tabLst>
            </a:pPr>
            <a:endParaRPr b="0" lang="en-IN" sz="2200" spc="-1" strike="noStrike">
              <a:latin typeface="Arial"/>
            </a:endParaRPr>
          </a:p>
          <a:p>
            <a:pPr marL="37080">
              <a:lnSpc>
                <a:spcPct val="110000"/>
              </a:lnSpc>
              <a:spcBef>
                <a:spcPts val="439"/>
              </a:spcBef>
              <a:spcAft>
                <a:spcPts val="601"/>
              </a:spcAft>
              <a:tabLst>
                <a:tab algn="l" pos="0"/>
              </a:tabLst>
            </a:pPr>
            <a:r>
              <a:rPr b="1" lang="en-IN" sz="2200" spc="-1" strike="noStrike">
                <a:solidFill>
                  <a:srgbClr val="f7f1e2"/>
                </a:solidFill>
                <a:highlight>
                  <a:srgbClr val="000000"/>
                </a:highlight>
                <a:latin typeface="Goudy Old Style"/>
              </a:rPr>
              <a:t>Colour --  red  (for red)        /             green (for green)             /   blue (for blue)           / </a:t>
            </a:r>
            <a:endParaRPr b="0" lang="en-IN" sz="2200" spc="-1" strike="noStrike">
              <a:latin typeface="Arial"/>
            </a:endParaRPr>
          </a:p>
          <a:p>
            <a:pPr marL="37080">
              <a:lnSpc>
                <a:spcPct val="110000"/>
              </a:lnSpc>
              <a:spcBef>
                <a:spcPts val="439"/>
              </a:spcBef>
              <a:spcAft>
                <a:spcPts val="601"/>
              </a:spcAft>
              <a:tabLst>
                <a:tab algn="l" pos="0"/>
              </a:tabLst>
            </a:pPr>
            <a:r>
              <a:rPr b="1" lang="en-IN" sz="2200" spc="-1" strike="noStrike">
                <a:solidFill>
                  <a:srgbClr val="f7f1e2"/>
                </a:solidFill>
                <a:highlight>
                  <a:srgbClr val="000000"/>
                </a:highlight>
                <a:latin typeface="Goudy Old Style"/>
              </a:rPr>
              <a:t>  </a:t>
            </a:r>
            <a:r>
              <a:rPr b="1" lang="en-IN" sz="2200" spc="-1" strike="noStrike">
                <a:solidFill>
                  <a:srgbClr val="f7f1e2"/>
                </a:solidFill>
                <a:highlight>
                  <a:srgbClr val="000000"/>
                </a:highlight>
                <a:latin typeface="Goudy Old Style"/>
              </a:rPr>
              <a:t>grey (for greyscale)    /   black_white (for black and white)</a:t>
            </a:r>
            <a:endParaRPr b="0" lang="en-IN" sz="2200" spc="-1" strike="noStrike">
              <a:latin typeface="Arial"/>
            </a:endParaRPr>
          </a:p>
          <a:p>
            <a:pPr marL="37080">
              <a:lnSpc>
                <a:spcPct val="110000"/>
              </a:lnSpc>
              <a:spcBef>
                <a:spcPts val="439"/>
              </a:spcBef>
              <a:spcAft>
                <a:spcPts val="601"/>
              </a:spcAft>
              <a:tabLst>
                <a:tab algn="l" pos="0"/>
              </a:tabLst>
            </a:pPr>
            <a:r>
              <a:rPr b="1" lang="en-IN" sz="2200" spc="-1" strike="noStrike">
                <a:solidFill>
                  <a:srgbClr val="f7f1e2"/>
                </a:solidFill>
                <a:highlight>
                  <a:srgbClr val="808080"/>
                </a:highlight>
                <a:latin typeface="Goudy Old Style"/>
              </a:rPr>
              <a:t>Threshold</a:t>
            </a:r>
            <a:r>
              <a:rPr b="1" lang="en-IN" sz="2200" spc="-1" strike="noStrike">
                <a:solidFill>
                  <a:srgbClr val="f7f1e2"/>
                </a:solidFill>
                <a:highlight>
                  <a:srgbClr val="000000"/>
                </a:highlight>
                <a:latin typeface="Goudy Old Style"/>
              </a:rPr>
              <a:t>  is the number in power of two</a:t>
            </a:r>
            <a:endParaRPr b="0" lang="en-IN" sz="2200" spc="-1" strike="noStrike">
              <a:latin typeface="Arial"/>
            </a:endParaRPr>
          </a:p>
          <a:p>
            <a:pPr marL="37080">
              <a:lnSpc>
                <a:spcPct val="110000"/>
              </a:lnSpc>
              <a:spcBef>
                <a:spcPts val="439"/>
              </a:spcBef>
              <a:spcAft>
                <a:spcPts val="601"/>
              </a:spcAft>
              <a:tabLst>
                <a:tab algn="l" pos="0"/>
              </a:tabLst>
            </a:pPr>
            <a:r>
              <a:rPr b="1" lang="en-IN" sz="2200" spc="-1" strike="noStrike">
                <a:solidFill>
                  <a:srgbClr val="f7f1e2"/>
                </a:solidFill>
                <a:highlight>
                  <a:srgbClr val="000000"/>
                </a:highlight>
                <a:latin typeface="Goudy Old Style"/>
              </a:rPr>
              <a:t>TO Convert ppm file to png image in linux use    </a:t>
            </a:r>
            <a:r>
              <a:rPr b="1" lang="en-IN" sz="2200" spc="-1" strike="noStrike">
                <a:solidFill>
                  <a:srgbClr val="f7f1e2"/>
                </a:solidFill>
                <a:highlight>
                  <a:srgbClr val="808080"/>
                </a:highlight>
                <a:latin typeface="Goudy Old Style"/>
              </a:rPr>
              <a:t> convert &lt;name.ppm&gt; &lt;name.png&gt;</a:t>
            </a:r>
            <a:endParaRPr b="0" lang="en-IN" sz="2200" spc="-1" strike="noStrike">
              <a:latin typeface="Arial"/>
            </a:endParaRPr>
          </a:p>
          <a:p>
            <a:pPr marL="37080">
              <a:lnSpc>
                <a:spcPct val="110000"/>
              </a:lnSpc>
              <a:spcBef>
                <a:spcPts val="439"/>
              </a:spcBef>
              <a:spcAft>
                <a:spcPts val="601"/>
              </a:spcAft>
              <a:tabLst>
                <a:tab algn="l" pos="0"/>
              </a:tabLst>
            </a:pPr>
            <a:endParaRPr b="0" lang="en-IN" sz="2200" spc="-1" strike="noStrike">
              <a:latin typeface="Arial"/>
            </a:endParaRPr>
          </a:p>
          <a:p>
            <a:pPr marL="37080">
              <a:lnSpc>
                <a:spcPct val="110000"/>
              </a:lnSpc>
              <a:spcBef>
                <a:spcPts val="459"/>
              </a:spcBef>
              <a:spcAft>
                <a:spcPts val="601"/>
              </a:spcAft>
              <a:tabLst>
                <a:tab algn="l" pos="0"/>
              </a:tabLst>
            </a:pPr>
            <a:r>
              <a:rPr b="1" lang="en-IN" sz="2300" spc="-1" strike="noStrike">
                <a:solidFill>
                  <a:srgbClr val="f7f1e2"/>
                </a:solidFill>
                <a:highlight>
                  <a:srgbClr val="000000"/>
                </a:highlight>
                <a:latin typeface="Goudy Old Style"/>
              </a:rPr>
              <a:t>   </a:t>
            </a:r>
            <a:endParaRPr b="0" lang="en-IN" sz="2300" spc="-1" strike="noStrike">
              <a:latin typeface="Arial"/>
            </a:endParaRPr>
          </a:p>
        </p:txBody>
      </p:sp>
      <p:sp>
        <p:nvSpPr>
          <p:cNvPr id="167" name="Line 3"/>
          <p:cNvSpPr/>
          <p:nvPr/>
        </p:nvSpPr>
        <p:spPr>
          <a:xfrm>
            <a:off x="0" y="4502520"/>
            <a:ext cx="12191760" cy="0"/>
          </a:xfrm>
          <a:prstGeom prst="line">
            <a:avLst/>
          </a:prstGeom>
          <a:ln cap="rnd" w="31680">
            <a:solidFill>
              <a:srgbClr val="ffff00"/>
            </a:solidFill>
            <a:round/>
          </a:ln>
        </p:spPr>
        <p:style>
          <a:lnRef idx="1">
            <a:schemeClr val="accent1"/>
          </a:lnRef>
          <a:fillRef idx="0">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CustomShape 1"/>
          <p:cNvSpPr/>
          <p:nvPr/>
        </p:nvSpPr>
        <p:spPr>
          <a:xfrm>
            <a:off x="1022760" y="250560"/>
            <a:ext cx="10352880" cy="126108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chor="ctr">
            <a:noAutofit/>
          </a:bodyPr>
          <a:p>
            <a:pPr algn="ctr">
              <a:lnSpc>
                <a:spcPct val="90000"/>
              </a:lnSpc>
            </a:pPr>
            <a:r>
              <a:rPr b="0" lang="en-US" sz="4600" spc="-1" strike="noStrike">
                <a:solidFill>
                  <a:srgbClr val="f7f1e2"/>
                </a:solidFill>
                <a:latin typeface="Goudy Old Style"/>
              </a:rPr>
              <a:t>Results</a:t>
            </a:r>
            <a:endParaRPr b="0" lang="en-IN" sz="4600" spc="-1" strike="noStrike">
              <a:latin typeface="Arial"/>
            </a:endParaRPr>
          </a:p>
        </p:txBody>
      </p:sp>
      <p:sp>
        <p:nvSpPr>
          <p:cNvPr id="169" name="CustomShape 2"/>
          <p:cNvSpPr/>
          <p:nvPr/>
        </p:nvSpPr>
        <p:spPr>
          <a:xfrm>
            <a:off x="576000" y="1440000"/>
            <a:ext cx="2591640" cy="102996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oAutofit/>
          </a:bodyPr>
          <a:p>
            <a:pPr marL="343080" indent="-305280">
              <a:lnSpc>
                <a:spcPct val="110000"/>
              </a:lnSpc>
              <a:spcBef>
                <a:spcPts val="459"/>
              </a:spcBef>
              <a:spcAft>
                <a:spcPts val="601"/>
              </a:spcAft>
              <a:buClr>
                <a:srgbClr val="f4edd8"/>
              </a:buClr>
              <a:buSzPct val="70000"/>
              <a:buFont typeface="Wingdings 2" charset="2"/>
              <a:buChar char=""/>
            </a:pPr>
            <a:r>
              <a:rPr b="0" lang="en-US" sz="2300" spc="-1" strike="noStrike">
                <a:solidFill>
                  <a:srgbClr val="f7f1e2"/>
                </a:solidFill>
                <a:latin typeface="Goudy Old Style"/>
              </a:rPr>
              <a:t>Original Image </a:t>
            </a:r>
            <a:endParaRPr b="0" lang="en-IN" sz="2300" spc="-1" strike="noStrike">
              <a:latin typeface="Arial"/>
            </a:endParaRPr>
          </a:p>
        </p:txBody>
      </p:sp>
      <p:pic>
        <p:nvPicPr>
          <p:cNvPr id="170" name="" descr=""/>
          <p:cNvPicPr/>
          <p:nvPr/>
        </p:nvPicPr>
        <p:blipFill>
          <a:blip r:embed="rId1"/>
          <a:stretch/>
        </p:blipFill>
        <p:spPr>
          <a:xfrm>
            <a:off x="792000" y="2736000"/>
            <a:ext cx="3383640" cy="3383640"/>
          </a:xfrm>
          <a:prstGeom prst="rect">
            <a:avLst/>
          </a:prstGeom>
          <a:ln>
            <a:noFill/>
          </a:ln>
        </p:spPr>
      </p:pic>
      <p:pic>
        <p:nvPicPr>
          <p:cNvPr id="171" name="" descr=""/>
          <p:cNvPicPr/>
          <p:nvPr/>
        </p:nvPicPr>
        <p:blipFill>
          <a:blip r:embed="rId2"/>
          <a:stretch/>
        </p:blipFill>
        <p:spPr>
          <a:xfrm rot="25200">
            <a:off x="6348600" y="2792520"/>
            <a:ext cx="3458520" cy="3458520"/>
          </a:xfrm>
          <a:prstGeom prst="rect">
            <a:avLst/>
          </a:prstGeom>
          <a:ln>
            <a:noFill/>
          </a:ln>
        </p:spPr>
      </p:pic>
      <p:sp>
        <p:nvSpPr>
          <p:cNvPr id="172" name="CustomShape 3"/>
          <p:cNvSpPr/>
          <p:nvPr/>
        </p:nvSpPr>
        <p:spPr>
          <a:xfrm>
            <a:off x="6846120" y="1296000"/>
            <a:ext cx="2369520" cy="143964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ffffff"/>
              </a:buClr>
              <a:buSzPct val="45000"/>
              <a:buFont typeface="Wingdings" charset="2"/>
              <a:buChar char=""/>
            </a:pPr>
            <a:r>
              <a:rPr b="0" lang="en-US" sz="2300" spc="-1" strike="noStrike">
                <a:solidFill>
                  <a:srgbClr val="f7f1e2"/>
                </a:solidFill>
                <a:latin typeface="Goudy Old Style"/>
              </a:rPr>
              <a:t>Compressed Image</a:t>
            </a:r>
            <a:endParaRPr b="0" lang="en-IN" sz="23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CustomShape 1"/>
          <p:cNvSpPr/>
          <p:nvPr/>
        </p:nvSpPr>
        <p:spPr>
          <a:xfrm>
            <a:off x="1086120" y="576000"/>
            <a:ext cx="2369520" cy="143964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ffffff"/>
              </a:buClr>
              <a:buSzPct val="45000"/>
              <a:buFont typeface="Wingdings" charset="2"/>
              <a:buChar char=""/>
            </a:pPr>
            <a:r>
              <a:rPr b="0" lang="en-US" sz="2300" spc="-1" strike="noStrike">
                <a:solidFill>
                  <a:srgbClr val="f7f1e2"/>
                </a:solidFill>
                <a:latin typeface="Goudy Old Style"/>
              </a:rPr>
              <a:t>Flipped Image</a:t>
            </a:r>
            <a:endParaRPr b="0" lang="en-IN" sz="2300" spc="-1" strike="noStrike">
              <a:latin typeface="Arial"/>
            </a:endParaRPr>
          </a:p>
        </p:txBody>
      </p:sp>
      <p:pic>
        <p:nvPicPr>
          <p:cNvPr id="174" name="" descr=""/>
          <p:cNvPicPr/>
          <p:nvPr/>
        </p:nvPicPr>
        <p:blipFill>
          <a:blip r:embed="rId1"/>
          <a:stretch/>
        </p:blipFill>
        <p:spPr>
          <a:xfrm>
            <a:off x="504000" y="2088000"/>
            <a:ext cx="4265280" cy="4265280"/>
          </a:xfrm>
          <a:prstGeom prst="rect">
            <a:avLst/>
          </a:prstGeom>
          <a:ln>
            <a:noFill/>
          </a:ln>
        </p:spPr>
      </p:pic>
      <p:pic>
        <p:nvPicPr>
          <p:cNvPr id="175" name="" descr=""/>
          <p:cNvPicPr/>
          <p:nvPr/>
        </p:nvPicPr>
        <p:blipFill>
          <a:blip r:embed="rId2"/>
          <a:stretch/>
        </p:blipFill>
        <p:spPr>
          <a:xfrm>
            <a:off x="6264000" y="2160000"/>
            <a:ext cx="4126320" cy="4126320"/>
          </a:xfrm>
          <a:prstGeom prst="rect">
            <a:avLst/>
          </a:prstGeom>
          <a:ln>
            <a:noFill/>
          </a:ln>
        </p:spPr>
      </p:pic>
      <p:sp>
        <p:nvSpPr>
          <p:cNvPr id="176" name="CustomShape 2"/>
          <p:cNvSpPr/>
          <p:nvPr/>
        </p:nvSpPr>
        <p:spPr>
          <a:xfrm>
            <a:off x="6696000" y="504000"/>
            <a:ext cx="2369520" cy="143964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ffffff"/>
              </a:buClr>
              <a:buSzPct val="45000"/>
              <a:buFont typeface="Wingdings" charset="2"/>
              <a:buChar char=""/>
            </a:pPr>
            <a:r>
              <a:rPr b="0" lang="en-US" sz="2300" spc="-1" strike="noStrike">
                <a:solidFill>
                  <a:srgbClr val="f7f1e2"/>
                </a:solidFill>
                <a:latin typeface="Goudy Old Style"/>
              </a:rPr>
              <a:t>Grey Scaled Image</a:t>
            </a:r>
            <a:endParaRPr b="0" lang="en-IN" sz="23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913680" y="609480"/>
            <a:ext cx="10352880" cy="125676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chor="ctr">
            <a:noAutofit/>
          </a:bodyPr>
          <a:p>
            <a:pPr algn="ctr">
              <a:lnSpc>
                <a:spcPct val="90000"/>
              </a:lnSpc>
            </a:pPr>
            <a:r>
              <a:rPr b="0" lang="en-US" sz="4600" spc="-1" strike="noStrike">
                <a:solidFill>
                  <a:srgbClr val="f7f1e2"/>
                </a:solidFill>
                <a:latin typeface="Goudy Old Style"/>
              </a:rPr>
              <a:t>References</a:t>
            </a:r>
            <a:endParaRPr b="0" lang="en-IN" sz="4600" spc="-1" strike="noStrike">
              <a:latin typeface="Arial"/>
            </a:endParaRPr>
          </a:p>
        </p:txBody>
      </p:sp>
      <p:sp>
        <p:nvSpPr>
          <p:cNvPr id="178" name="CustomShape 2"/>
          <p:cNvSpPr/>
          <p:nvPr/>
        </p:nvSpPr>
        <p:spPr>
          <a:xfrm>
            <a:off x="913680" y="2076480"/>
            <a:ext cx="10352880" cy="3714120"/>
          </a:xfrm>
          <a:prstGeom prst="rect">
            <a:avLst/>
          </a:prstGeom>
          <a:noFill/>
          <a:ln>
            <a:noFill/>
          </a:ln>
          <a:effectLst>
            <a:outerShdw dir="0" dist="0">
              <a:srgbClr val="000000">
                <a:alpha val="46000"/>
              </a:srgbClr>
            </a:outerShdw>
          </a:effectLst>
        </p:spPr>
        <p:style>
          <a:lnRef idx="0"/>
          <a:fillRef idx="0"/>
          <a:effectRef idx="0"/>
          <a:fontRef idx="minor"/>
        </p:style>
        <p:txBody>
          <a:bodyPr lIns="90000" rIns="90000" tIns="45000" bIns="45000">
            <a:normAutofit fontScale="88000"/>
          </a:bodyPr>
          <a:p>
            <a:pPr marL="343080" indent="-305280">
              <a:lnSpc>
                <a:spcPct val="110000"/>
              </a:lnSpc>
              <a:spcBef>
                <a:spcPts val="459"/>
              </a:spcBef>
              <a:spcAft>
                <a:spcPts val="601"/>
              </a:spcAft>
              <a:buClr>
                <a:srgbClr val="f4edd8"/>
              </a:buClr>
              <a:buSzPct val="70000"/>
              <a:buFont typeface="Wingdings 2" charset="2"/>
              <a:buChar char=""/>
            </a:pPr>
            <a:r>
              <a:rPr b="0" lang="en-US" sz="2300" spc="-1" strike="noStrike">
                <a:solidFill>
                  <a:srgbClr val="f7f1e2"/>
                </a:solidFill>
                <a:latin typeface="Goudy Old Style"/>
              </a:rPr>
              <a:t>Portland State University PDXScholar </a:t>
            </a:r>
            <a:endParaRPr b="0" lang="en-IN" sz="2300" spc="-1" strike="noStrike">
              <a:latin typeface="Arial"/>
            </a:endParaRPr>
          </a:p>
          <a:p>
            <a:pPr marL="37080">
              <a:lnSpc>
                <a:spcPct val="110000"/>
              </a:lnSpc>
              <a:spcBef>
                <a:spcPts val="459"/>
              </a:spcBef>
              <a:spcAft>
                <a:spcPts val="601"/>
              </a:spcAft>
              <a:tabLst>
                <a:tab algn="l" pos="0"/>
              </a:tabLst>
            </a:pPr>
            <a:r>
              <a:rPr b="0" lang="en-US" sz="2300" spc="-1" strike="noStrike">
                <a:solidFill>
                  <a:srgbClr val="f7f1e2"/>
                </a:solidFill>
                <a:latin typeface="Goudy Old Style"/>
              </a:rPr>
              <a:t>Quadtree-based processing of digital images by Ramin Naderi Portland State Universit</a:t>
            </a:r>
            <a:endParaRPr b="0" lang="en-IN" sz="2300" spc="-1" strike="noStrike">
              <a:latin typeface="Arial"/>
            </a:endParaRPr>
          </a:p>
          <a:p>
            <a:pPr marL="343080" indent="-305280">
              <a:lnSpc>
                <a:spcPct val="110000"/>
              </a:lnSpc>
              <a:spcBef>
                <a:spcPts val="459"/>
              </a:spcBef>
              <a:spcAft>
                <a:spcPts val="601"/>
              </a:spcAft>
              <a:buClr>
                <a:srgbClr val="f4edd8"/>
              </a:buClr>
              <a:buSzPct val="70000"/>
              <a:buFont typeface="Wingdings 2" charset="2"/>
              <a:buChar char=""/>
              <a:tabLst>
                <a:tab algn="l" pos="0"/>
              </a:tabLst>
            </a:pPr>
            <a:r>
              <a:rPr b="0" lang="en-US" sz="2300" spc="-1" strike="noStrike">
                <a:solidFill>
                  <a:srgbClr val="f7f1e2"/>
                </a:solidFill>
                <a:latin typeface="Goudy Old Style"/>
              </a:rPr>
              <a:t>IEEE research papers</a:t>
            </a:r>
            <a:endParaRPr b="0" lang="en-IN" sz="2300" spc="-1" strike="noStrike">
              <a:latin typeface="Arial"/>
            </a:endParaRPr>
          </a:p>
          <a:p>
            <a:pPr marL="343080" indent="-305280">
              <a:lnSpc>
                <a:spcPct val="110000"/>
              </a:lnSpc>
              <a:spcBef>
                <a:spcPts val="459"/>
              </a:spcBef>
              <a:spcAft>
                <a:spcPts val="601"/>
              </a:spcAft>
              <a:buClr>
                <a:srgbClr val="f4edd8"/>
              </a:buClr>
              <a:buSzPct val="70000"/>
              <a:buFont typeface="Wingdings 2" charset="2"/>
              <a:buChar char=""/>
              <a:tabLst>
                <a:tab algn="l" pos="0"/>
              </a:tabLst>
            </a:pPr>
            <a:r>
              <a:rPr b="0" lang="en-US" sz="2300" spc="-1" strike="noStrike" u="sng">
                <a:solidFill>
                  <a:srgbClr val="ad1f1f"/>
                </a:solidFill>
                <a:uFillTx/>
                <a:latin typeface="Goudy Old Style"/>
                <a:hlinkClick r:id="rId1"/>
              </a:rPr>
              <a:t>http://www.elseviercomputerscience.com/</a:t>
            </a:r>
            <a:endParaRPr b="0" lang="en-IN" sz="2300" spc="-1" strike="noStrike">
              <a:latin typeface="Arial"/>
            </a:endParaRPr>
          </a:p>
          <a:p>
            <a:pPr marL="37080">
              <a:lnSpc>
                <a:spcPct val="110000"/>
              </a:lnSpc>
              <a:spcBef>
                <a:spcPts val="459"/>
              </a:spcBef>
              <a:spcAft>
                <a:spcPts val="601"/>
              </a:spcAft>
              <a:tabLst>
                <a:tab algn="l" pos="0"/>
              </a:tabLst>
            </a:pPr>
            <a:r>
              <a:rPr b="0" lang="en-US" sz="2300" spc="-1" strike="noStrike">
                <a:solidFill>
                  <a:srgbClr val="f7f1e2"/>
                </a:solidFill>
                <a:latin typeface="Goudy Old Style"/>
              </a:rPr>
              <a:t>(</a:t>
            </a:r>
            <a:r>
              <a:rPr b="0" lang="en-IN" sz="2300" spc="-1" strike="noStrike">
                <a:solidFill>
                  <a:srgbClr val="f7f1e2"/>
                </a:solidFill>
                <a:latin typeface="Goudy Old Style"/>
              </a:rPr>
              <a:t>Enhancements of partitioningtechniques for image compression</a:t>
            </a:r>
            <a:r>
              <a:rPr b="0" lang="en-US" sz="2300" spc="-1" strike="noStrike">
                <a:solidFill>
                  <a:srgbClr val="f7f1e2"/>
                </a:solidFill>
                <a:latin typeface="Goudy Old Style"/>
              </a:rPr>
              <a:t>)</a:t>
            </a:r>
            <a:endParaRPr b="0" lang="en-IN" sz="2300" spc="-1" strike="noStrike">
              <a:latin typeface="Arial"/>
            </a:endParaRPr>
          </a:p>
          <a:p>
            <a:pPr marL="37080">
              <a:lnSpc>
                <a:spcPct val="110000"/>
              </a:lnSpc>
              <a:spcBef>
                <a:spcPts val="459"/>
              </a:spcBef>
              <a:spcAft>
                <a:spcPts val="601"/>
              </a:spcAft>
              <a:tabLst>
                <a:tab algn="l" pos="0"/>
              </a:tabLst>
            </a:pPr>
            <a:r>
              <a:rPr b="0" lang="en-US" sz="2300" spc="-1" strike="noStrike" u="sng">
                <a:solidFill>
                  <a:srgbClr val="ad1f1f"/>
                </a:solidFill>
                <a:uFillTx/>
                <a:latin typeface="Goudy Old Style"/>
                <a:hlinkClick r:id="rId2"/>
              </a:rPr>
              <a:t>https://www.kdnuggets.com/2019/12/convert-rgb-image-grayscale.html</a:t>
            </a:r>
            <a:endParaRPr b="0" lang="en-IN" sz="2300" spc="-1" strike="noStrike">
              <a:latin typeface="Arial"/>
            </a:endParaRPr>
          </a:p>
          <a:p>
            <a:pPr marL="37080">
              <a:lnSpc>
                <a:spcPct val="110000"/>
              </a:lnSpc>
              <a:spcBef>
                <a:spcPts val="459"/>
              </a:spcBef>
              <a:spcAft>
                <a:spcPts val="601"/>
              </a:spcAft>
              <a:tabLst>
                <a:tab algn="l" pos="0"/>
              </a:tabLst>
            </a:pPr>
            <a:r>
              <a:rPr b="0" lang="en-US" sz="2300" spc="-1" strike="noStrike">
                <a:solidFill>
                  <a:srgbClr val="f7f1e2"/>
                </a:solidFill>
                <a:latin typeface="Goudy Old Style"/>
              </a:rPr>
              <a:t>Etc…………..</a:t>
            </a:r>
            <a:endParaRPr b="0" lang="en-IN" sz="2300" spc="-1" strike="noStrike">
              <a:latin typeface="Arial"/>
            </a:endParaRPr>
          </a:p>
          <a:p>
            <a:pPr marL="37080">
              <a:lnSpc>
                <a:spcPct val="110000"/>
              </a:lnSpc>
              <a:spcBef>
                <a:spcPts val="459"/>
              </a:spcBef>
              <a:spcAft>
                <a:spcPts val="601"/>
              </a:spcAft>
              <a:tabLst>
                <a:tab algn="l" pos="0"/>
              </a:tabLst>
            </a:pPr>
            <a:endParaRPr b="0" lang="en-IN" sz="23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2A3AD49-9331-450C-A2FE-6857A4DB38C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73CC670F-05B9-4BB7-BA2C-0DE5B5C1E5D3}">
  <ds:schemaRefs>
    <ds:schemaRef ds:uri="http://schemas.microsoft.com/sharepoint/v3/contenttype/forms"/>
  </ds:schemaRefs>
</ds:datastoreItem>
</file>

<file path=customXml/itemProps3.xml><?xml version="1.0" encoding="utf-8"?>
<ds:datastoreItem xmlns:ds="http://schemas.openxmlformats.org/officeDocument/2006/customXml" ds:itemID="{189B453C-F2B2-4ECA-A6ED-7DBEF1B6D3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{FAC8141B-7F9F-4875-ABCC-AD7AC84C39F3}tf00934815_win32</Template>
  <TotalTime>194</TotalTime>
  <Application>LibreOffice/6.4.7.2$Linux_X86_64 LibreOffice_project/40$Build-2</Application>
  <Words>595</Words>
  <Paragraphs>32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2022-05-11T07:23:33Z</dcterms:created>
  <dc:creator>Avadh</dc:creator>
  <dc:description/>
  <dc:language>en-IN</dc:language>
  <cp:lastModifiedBy/>
  <dcterms:modified xsi:type="dcterms:W3CDTF">2022-06-16T11:26:27Z</dcterms:modified>
  <cp:revision>11</cp:revision>
  <dc:subject/>
  <dc:title>Color Quantization Using Oct-Trees</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0x01010079F111ED35F8CC479449609E8A0923A6</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0</vt:bool>
  </property>
  <property fmtid="{D5CDD505-2E9C-101B-9397-08002B2CF9AE}" pid="11" name="ShareDoc">
    <vt:bool>0</vt:bool>
  </property>
  <property fmtid="{D5CDD505-2E9C-101B-9397-08002B2CF9AE}" pid="12" name="Slides">
    <vt:i4>8</vt:i4>
  </property>
</Properties>
</file>